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1" r:id="rId6"/>
    <p:sldId id="262" r:id="rId7"/>
    <p:sldId id="263" r:id="rId8"/>
    <p:sldId id="264" r:id="rId9"/>
    <p:sldId id="265" r:id="rId10"/>
    <p:sldId id="266"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C0"/>
    <a:srgbClr val="BC34AF"/>
    <a:srgbClr val="344529"/>
    <a:srgbClr val="2B3922"/>
    <a:srgbClr val="2E3722"/>
    <a:srgbClr val="FCF7F1"/>
    <a:srgbClr val="B8D233"/>
    <a:srgbClr val="5CC6D6"/>
    <a:srgbClr val="F8D22F"/>
    <a:srgbClr val="F03F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19" autoAdjust="0"/>
  </p:normalViewPr>
  <p:slideViewPr>
    <p:cSldViewPr snapToGrid="0">
      <p:cViewPr varScale="1">
        <p:scale>
          <a:sx n="96" d="100"/>
          <a:sy n="96" d="100"/>
        </p:scale>
        <p:origin x="209"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image" Target="../media/image9.png"/><Relationship Id="rId5" Type="http://schemas.openxmlformats.org/officeDocument/2006/relationships/image" Target="../media/image17.sv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image" Target="../media/image9.png"/><Relationship Id="rId5" Type="http://schemas.openxmlformats.org/officeDocument/2006/relationships/image" Target="../media/image17.sv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a:t>Curriculum. </a:t>
          </a:r>
          <a:endParaRPr lang="en-US" dirty="0"/>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a:t>Learning Environment</a:t>
          </a: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Instructional Delivery</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t>
        <a:bodyPr/>
        <a:lstStyle/>
        <a:p>
          <a:endParaRPr lang="en-US"/>
        </a:p>
      </dgm:t>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t>
        <a:bodyPr/>
        <a:lstStyle/>
        <a:p>
          <a:endParaRPr lang="en-US"/>
        </a:p>
      </dgm:t>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t>
        <a:bodyPr/>
        <a:lstStyle/>
        <a:p>
          <a:endParaRPr lang="en-US"/>
        </a:p>
      </dgm:t>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t>
        <a:bodyPr/>
        <a:lstStyle/>
        <a:p>
          <a:endParaRPr lang="en-US"/>
        </a:p>
      </dgm:t>
    </dgm:pt>
  </dgm:ptLst>
  <dgm:cxnLst>
    <dgm:cxn modelId="{BB700A52-C0D9-4F9F-B571-12B4CCE52F98}" type="presOf" srcId="{1C383F32-22E8-4F62-A3E0-BDC3D5F48992}" destId="{1AEDC777-00B3-41D7-9AE1-23D741E941C3}" srcOrd="0" destOrd="0" presId="urn:microsoft.com/office/officeart/2018/5/layout/IconCircleLabelList"/>
    <dgm:cxn modelId="{91C12EE6-98A4-490D-9143-D7789F373DD8}" type="presOf" srcId="{01A66772-F185-4D58-B8BB-E9370D7A7A2B}" destId="{50B3CE7C-E10B-4E23-BD93-03664997C932}" srcOrd="0" destOrd="0" presId="urn:microsoft.com/office/officeart/2018/5/layout/IconCircleLabelList"/>
    <dgm:cxn modelId="{C3EE87A3-5D15-4C39-B341-90D20B7093F1}" type="presOf" srcId="{40FC4FFE-8987-4A26-B7F4-8A516F18ADAE}" destId="{127117FB-F8A7-4A20-A8A7-EC686DDC76D0}"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A9154303-8225-4248-91DC-1B0156A35F07}" srcId="{01A66772-F185-4D58-B8BB-E9370D7A7A2B}" destId="{49225C73-1633-42F1-AB3B-7CB183E5F8B8}" srcOrd="1" destOrd="0" parTransId="{1A0E2090-1D4F-438A-8766-B6030CE01ADD}" sibTransId="{9646853A-8964-4519-A5B1-0B7D18B2983D}"/>
    <dgm:cxn modelId="{14A82696-EEC1-4E8E-A009-6CDFBE428E5B}" type="presOf" srcId="{49225C73-1633-42F1-AB3B-7CB183E5F8B8}" destId="{7E6FE37A-5DB0-4899-9FCB-0CE39BC185F8}"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AD463909-D5F1-408F-AFAB-5C4AB52643B6}" type="presParOf" srcId="{50B3CE7C-E10B-4E23-BD93-03664997C932}" destId="{DE9CE479-E4AE-4283-AEF1-10C1535B4324}" srcOrd="0" destOrd="0" presId="urn:microsoft.com/office/officeart/2018/5/layout/IconCircleLabelList"/>
    <dgm:cxn modelId="{89197642-1AEE-4CEE-9A48-6B6E06B7FB89}" type="presParOf" srcId="{DE9CE479-E4AE-4283-AEF1-10C1535B4324}" destId="{B59FCF02-CAD2-4D6F-9542-AD86711168CA}" srcOrd="0" destOrd="0" presId="urn:microsoft.com/office/officeart/2018/5/layout/IconCircleLabelList"/>
    <dgm:cxn modelId="{8197D06D-990B-405A-84FD-2A24273A37E4}" type="presParOf" srcId="{DE9CE479-E4AE-4283-AEF1-10C1535B4324}" destId="{7C175B98-93F4-4D7C-BB95-1514AB879CD5}" srcOrd="1" destOrd="0" presId="urn:microsoft.com/office/officeart/2018/5/layout/IconCircleLabelList"/>
    <dgm:cxn modelId="{D08012BD-2643-43EF-BB14-554E6FE61494}" type="presParOf" srcId="{DE9CE479-E4AE-4283-AEF1-10C1535B4324}" destId="{677A3090-5F01-43FD-9FA6-C0420AD80FD6}" srcOrd="2" destOrd="0" presId="urn:microsoft.com/office/officeart/2018/5/layout/IconCircleLabelList"/>
    <dgm:cxn modelId="{BBEC126D-F2F8-49E7-B73D-BF9B57E79B3E}" type="presParOf" srcId="{DE9CE479-E4AE-4283-AEF1-10C1535B4324}" destId="{127117FB-F8A7-4A20-A8A7-EC686DDC76D0}" srcOrd="3" destOrd="0" presId="urn:microsoft.com/office/officeart/2018/5/layout/IconCircleLabelList"/>
    <dgm:cxn modelId="{F6B2ACCC-A09C-4718-90DD-BB11743CAC11}" type="presParOf" srcId="{50B3CE7C-E10B-4E23-BD93-03664997C932}" destId="{FD1EED9C-83D3-41AD-A09B-D3B36354168F}" srcOrd="1" destOrd="0" presId="urn:microsoft.com/office/officeart/2018/5/layout/IconCircleLabelList"/>
    <dgm:cxn modelId="{3008170A-A1E8-4A7F-AE3F-AE90795E2332}" type="presParOf" srcId="{50B3CE7C-E10B-4E23-BD93-03664997C932}" destId="{C998AB0A-577D-44AA-A068-F634DDE7BD47}" srcOrd="2" destOrd="0" presId="urn:microsoft.com/office/officeart/2018/5/layout/IconCircleLabelList"/>
    <dgm:cxn modelId="{514262AD-3223-4601-BC2F-EF04AA7E9EEB}" type="presParOf" srcId="{C998AB0A-577D-44AA-A068-F634DDE7BD47}" destId="{BCD8CDD9-0C56-4401-ADB1-8B48DAB2C96F}" srcOrd="0" destOrd="0" presId="urn:microsoft.com/office/officeart/2018/5/layout/IconCircleLabelList"/>
    <dgm:cxn modelId="{15D70179-BC24-4D5F-8D2A-5560AA043123}" type="presParOf" srcId="{C998AB0A-577D-44AA-A068-F634DDE7BD47}" destId="{DB4CA7C4-FCA1-4127-B20A-2A5C031A3CF4}" srcOrd="1" destOrd="0" presId="urn:microsoft.com/office/officeart/2018/5/layout/IconCircleLabelList"/>
    <dgm:cxn modelId="{D7C1BC42-1907-480E-9F14-B72B63169173}" type="presParOf" srcId="{C998AB0A-577D-44AA-A068-F634DDE7BD47}" destId="{9B0C8FBF-0BDD-48A5-967E-F3FE71659F6A}" srcOrd="2" destOrd="0" presId="urn:microsoft.com/office/officeart/2018/5/layout/IconCircleLabelList"/>
    <dgm:cxn modelId="{5A74A797-3502-4739-B105-C945EDACEED4}" type="presParOf" srcId="{C998AB0A-577D-44AA-A068-F634DDE7BD47}" destId="{7E6FE37A-5DB0-4899-9FCB-0CE39BC185F8}" srcOrd="3" destOrd="0" presId="urn:microsoft.com/office/officeart/2018/5/layout/IconCircleLabelList"/>
    <dgm:cxn modelId="{C42B5B5F-81C7-458E-AE79-91CDA6178706}" type="presParOf" srcId="{50B3CE7C-E10B-4E23-BD93-03664997C932}" destId="{5A266296-0042-402F-92EF-D59AB148E92E}" srcOrd="3" destOrd="0" presId="urn:microsoft.com/office/officeart/2018/5/layout/IconCircleLabelList"/>
    <dgm:cxn modelId="{E6B3F96F-F04C-40E2-A2EE-2A91325F7977}" type="presParOf" srcId="{50B3CE7C-E10B-4E23-BD93-03664997C932}" destId="{ECFA770B-DE2C-4683-A038-58D0FE44BC27}" srcOrd="4" destOrd="0" presId="urn:microsoft.com/office/officeart/2018/5/layout/IconCircleLabelList"/>
    <dgm:cxn modelId="{CC658D3C-515D-4005-91B8-A16126727D31}" type="presParOf" srcId="{ECFA770B-DE2C-4683-A038-58D0FE44BC27}" destId="{FF93E135-77D6-48A0-8871-9BC93D705D06}" srcOrd="0" destOrd="0" presId="urn:microsoft.com/office/officeart/2018/5/layout/IconCircleLabelList"/>
    <dgm:cxn modelId="{E95F7F6B-F532-40FA-9F8E-35A1F90DF2DD}" type="presParOf" srcId="{ECFA770B-DE2C-4683-A038-58D0FE44BC27}" destId="{39509775-983E-4110-B989-EE2CD6514BE0}" srcOrd="1" destOrd="0" presId="urn:microsoft.com/office/officeart/2018/5/layout/IconCircleLabelList"/>
    <dgm:cxn modelId="{5E2D9A0E-8F71-4EF0-ADB1-9F29F45B4D92}" type="presParOf" srcId="{ECFA770B-DE2C-4683-A038-58D0FE44BC27}" destId="{493B43B2-705C-4AE5-8A77-D8DEEDA1B5CF}" srcOrd="2" destOrd="0" presId="urn:microsoft.com/office/officeart/2018/5/layout/IconCircleLabelList"/>
    <dgm:cxn modelId="{368A028C-8109-4B52-87CF-C5CACF4F01F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Calendar</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Professional Development</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Family engagement</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t>
        <a:bodyPr/>
        <a:lstStyle/>
        <a:p>
          <a:endParaRPr lang="en-US"/>
        </a:p>
      </dgm:t>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a:solidFill>
          <a:srgbClr val="00B050"/>
        </a:solidFill>
      </dgm:spPr>
    </dgm:pt>
    <dgm:pt modelId="{7C175B98-93F4-4D7C-BB95-1514AB879CD5}" type="pres">
      <dgm:prSet presAssocID="{40FC4FFE-8987-4A26-B7F4-8A516F18ADAE}" presName="iconRect" presStyleLbl="node1" presStyleIdx="0" presStyleCnt="3" custLinFactX="135714" custLinFactNeighborX="200000" custLinFactNeighborY="3742"/>
      <dgm:spPr>
        <a:blipFill rotWithShape="1">
          <a:blip xmlns:r="http://schemas.openxmlformats.org/officeDocument/2006/relationships" r:embed="rId1"/>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t>
        <a:bodyPr/>
        <a:lstStyle/>
        <a:p>
          <a:endParaRPr lang="en-US"/>
        </a:p>
      </dgm:t>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a:solidFill>
          <a:srgbClr val="7030A0"/>
        </a:solidFill>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t>
        <a:bodyPr/>
        <a:lstStyle/>
        <a:p>
          <a:endParaRPr lang="en-US"/>
        </a:p>
      </dgm:t>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a:solidFill>
          <a:srgbClr val="E147C0"/>
        </a:solidFill>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a:blipFill>
        <a:ln>
          <a:noFill/>
        </a:ln>
      </dgm:spPr>
      <dgm:extLst>
        <a:ext uri="{E40237B7-FDA0-4F09-8148-C483321AD2D9}">
          <dgm14:cNvPr xmlns:dgm14="http://schemas.microsoft.com/office/drawing/2010/diagram" id="0" name="" descr="Family with girl"/>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t>
        <a:bodyPr/>
        <a:lstStyle/>
        <a:p>
          <a:endParaRPr lang="en-US"/>
        </a:p>
      </dgm:t>
    </dgm:pt>
  </dgm:ptLst>
  <dgm:cxnLst>
    <dgm:cxn modelId="{BB700A52-C0D9-4F9F-B571-12B4CCE52F98}" type="presOf" srcId="{1C383F32-22E8-4F62-A3E0-BDC3D5F48992}" destId="{1AEDC777-00B3-41D7-9AE1-23D741E941C3}" srcOrd="0" destOrd="0" presId="urn:microsoft.com/office/officeart/2018/5/layout/IconCircleLabelList"/>
    <dgm:cxn modelId="{91C12EE6-98A4-490D-9143-D7789F373DD8}" type="presOf" srcId="{01A66772-F185-4D58-B8BB-E9370D7A7A2B}" destId="{50B3CE7C-E10B-4E23-BD93-03664997C932}" srcOrd="0" destOrd="0" presId="urn:microsoft.com/office/officeart/2018/5/layout/IconCircleLabelList"/>
    <dgm:cxn modelId="{C3EE87A3-5D15-4C39-B341-90D20B7093F1}" type="presOf" srcId="{40FC4FFE-8987-4A26-B7F4-8A516F18ADAE}" destId="{127117FB-F8A7-4A20-A8A7-EC686DDC76D0}"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A9154303-8225-4248-91DC-1B0156A35F07}" srcId="{01A66772-F185-4D58-B8BB-E9370D7A7A2B}" destId="{49225C73-1633-42F1-AB3B-7CB183E5F8B8}" srcOrd="1" destOrd="0" parTransId="{1A0E2090-1D4F-438A-8766-B6030CE01ADD}" sibTransId="{9646853A-8964-4519-A5B1-0B7D18B2983D}"/>
    <dgm:cxn modelId="{14A82696-EEC1-4E8E-A009-6CDFBE428E5B}" type="presOf" srcId="{49225C73-1633-42F1-AB3B-7CB183E5F8B8}" destId="{7E6FE37A-5DB0-4899-9FCB-0CE39BC185F8}"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AD463909-D5F1-408F-AFAB-5C4AB52643B6}" type="presParOf" srcId="{50B3CE7C-E10B-4E23-BD93-03664997C932}" destId="{DE9CE479-E4AE-4283-AEF1-10C1535B4324}" srcOrd="0" destOrd="0" presId="urn:microsoft.com/office/officeart/2018/5/layout/IconCircleLabelList"/>
    <dgm:cxn modelId="{89197642-1AEE-4CEE-9A48-6B6E06B7FB89}" type="presParOf" srcId="{DE9CE479-E4AE-4283-AEF1-10C1535B4324}" destId="{B59FCF02-CAD2-4D6F-9542-AD86711168CA}" srcOrd="0" destOrd="0" presId="urn:microsoft.com/office/officeart/2018/5/layout/IconCircleLabelList"/>
    <dgm:cxn modelId="{8197D06D-990B-405A-84FD-2A24273A37E4}" type="presParOf" srcId="{DE9CE479-E4AE-4283-AEF1-10C1535B4324}" destId="{7C175B98-93F4-4D7C-BB95-1514AB879CD5}" srcOrd="1" destOrd="0" presId="urn:microsoft.com/office/officeart/2018/5/layout/IconCircleLabelList"/>
    <dgm:cxn modelId="{D08012BD-2643-43EF-BB14-554E6FE61494}" type="presParOf" srcId="{DE9CE479-E4AE-4283-AEF1-10C1535B4324}" destId="{677A3090-5F01-43FD-9FA6-C0420AD80FD6}" srcOrd="2" destOrd="0" presId="urn:microsoft.com/office/officeart/2018/5/layout/IconCircleLabelList"/>
    <dgm:cxn modelId="{BBEC126D-F2F8-49E7-B73D-BF9B57E79B3E}" type="presParOf" srcId="{DE9CE479-E4AE-4283-AEF1-10C1535B4324}" destId="{127117FB-F8A7-4A20-A8A7-EC686DDC76D0}" srcOrd="3" destOrd="0" presId="urn:microsoft.com/office/officeart/2018/5/layout/IconCircleLabelList"/>
    <dgm:cxn modelId="{F6B2ACCC-A09C-4718-90DD-BB11743CAC11}" type="presParOf" srcId="{50B3CE7C-E10B-4E23-BD93-03664997C932}" destId="{FD1EED9C-83D3-41AD-A09B-D3B36354168F}" srcOrd="1" destOrd="0" presId="urn:microsoft.com/office/officeart/2018/5/layout/IconCircleLabelList"/>
    <dgm:cxn modelId="{3008170A-A1E8-4A7F-AE3F-AE90795E2332}" type="presParOf" srcId="{50B3CE7C-E10B-4E23-BD93-03664997C932}" destId="{C998AB0A-577D-44AA-A068-F634DDE7BD47}" srcOrd="2" destOrd="0" presId="urn:microsoft.com/office/officeart/2018/5/layout/IconCircleLabelList"/>
    <dgm:cxn modelId="{514262AD-3223-4601-BC2F-EF04AA7E9EEB}" type="presParOf" srcId="{C998AB0A-577D-44AA-A068-F634DDE7BD47}" destId="{BCD8CDD9-0C56-4401-ADB1-8B48DAB2C96F}" srcOrd="0" destOrd="0" presId="urn:microsoft.com/office/officeart/2018/5/layout/IconCircleLabelList"/>
    <dgm:cxn modelId="{15D70179-BC24-4D5F-8D2A-5560AA043123}" type="presParOf" srcId="{C998AB0A-577D-44AA-A068-F634DDE7BD47}" destId="{DB4CA7C4-FCA1-4127-B20A-2A5C031A3CF4}" srcOrd="1" destOrd="0" presId="urn:microsoft.com/office/officeart/2018/5/layout/IconCircleLabelList"/>
    <dgm:cxn modelId="{D7C1BC42-1907-480E-9F14-B72B63169173}" type="presParOf" srcId="{C998AB0A-577D-44AA-A068-F634DDE7BD47}" destId="{9B0C8FBF-0BDD-48A5-967E-F3FE71659F6A}" srcOrd="2" destOrd="0" presId="urn:microsoft.com/office/officeart/2018/5/layout/IconCircleLabelList"/>
    <dgm:cxn modelId="{5A74A797-3502-4739-B105-C945EDACEED4}" type="presParOf" srcId="{C998AB0A-577D-44AA-A068-F634DDE7BD47}" destId="{7E6FE37A-5DB0-4899-9FCB-0CE39BC185F8}" srcOrd="3" destOrd="0" presId="urn:microsoft.com/office/officeart/2018/5/layout/IconCircleLabelList"/>
    <dgm:cxn modelId="{C42B5B5F-81C7-458E-AE79-91CDA6178706}" type="presParOf" srcId="{50B3CE7C-E10B-4E23-BD93-03664997C932}" destId="{5A266296-0042-402F-92EF-D59AB148E92E}" srcOrd="3" destOrd="0" presId="urn:microsoft.com/office/officeart/2018/5/layout/IconCircleLabelList"/>
    <dgm:cxn modelId="{E6B3F96F-F04C-40E2-A2EE-2A91325F7977}" type="presParOf" srcId="{50B3CE7C-E10B-4E23-BD93-03664997C932}" destId="{ECFA770B-DE2C-4683-A038-58D0FE44BC27}" srcOrd="4" destOrd="0" presId="urn:microsoft.com/office/officeart/2018/5/layout/IconCircleLabelList"/>
    <dgm:cxn modelId="{CC658D3C-515D-4005-91B8-A16126727D31}" type="presParOf" srcId="{ECFA770B-DE2C-4683-A038-58D0FE44BC27}" destId="{FF93E135-77D6-48A0-8871-9BC93D705D06}" srcOrd="0" destOrd="0" presId="urn:microsoft.com/office/officeart/2018/5/layout/IconCircleLabelList"/>
    <dgm:cxn modelId="{E95F7F6B-F532-40FA-9F8E-35A1F90DF2DD}" type="presParOf" srcId="{ECFA770B-DE2C-4683-A038-58D0FE44BC27}" destId="{39509775-983E-4110-B989-EE2CD6514BE0}" srcOrd="1" destOrd="0" presId="urn:microsoft.com/office/officeart/2018/5/layout/IconCircleLabelList"/>
    <dgm:cxn modelId="{5E2D9A0E-8F71-4EF0-ADB1-9F29F45B4D92}" type="presParOf" srcId="{ECFA770B-DE2C-4683-A038-58D0FE44BC27}" destId="{493B43B2-705C-4AE5-8A77-D8DEEDA1B5CF}" srcOrd="2" destOrd="0" presId="urn:microsoft.com/office/officeart/2018/5/layout/IconCircleLabelList"/>
    <dgm:cxn modelId="{368A028C-8109-4B52-87CF-C5CACF4F01F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Curriculum. </a:t>
          </a:r>
          <a:endParaRPr lang="en-US" sz="2300" kern="1200" dirty="0"/>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a:t>Learning Environment</a:t>
          </a:r>
          <a:endParaRPr lang="en-US" sz="2300" kern="1200" dirty="0"/>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Instructional Delivery</a:t>
          </a:r>
        </a:p>
      </dsp:txBody>
      <dsp:txXfrm>
        <a:off x="7041543" y="2695306"/>
        <a:ext cx="2981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rgbClr val="00B050"/>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4507478" y="736913"/>
          <a:ext cx="1043437" cy="1043437"/>
        </a:xfrm>
        <a:prstGeom prst="rect">
          <a:avLst/>
        </a:prstGeom>
        <a:blipFill rotWithShape="1">
          <a:blip xmlns:r="http://schemas.openxmlformats.org/officeDocument/2006/relationships" r:embed="rId1"/>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Calendar</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rgbClr val="7030A0"/>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Professional Development</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rgbClr val="E147C0"/>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Family engagement</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5/3/2021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5/3/2021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5/3/2021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5/3/2021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5/3/2021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1.xml"/><Relationship Id="rId7" Type="http://schemas.openxmlformats.org/officeDocument/2006/relationships/image" Target="../media/image6.png"/><Relationship Id="rId12" Type="http://schemas.openxmlformats.org/officeDocument/2006/relationships/image" Target="../media/image14.sv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8.png"/><Relationship Id="rId5" Type="http://schemas.openxmlformats.org/officeDocument/2006/relationships/diagramColors" Target="../diagrams/colors1.xml"/><Relationship Id="rId10" Type="http://schemas.openxmlformats.org/officeDocument/2006/relationships/image" Target="../media/image12.svg"/><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diagramLayout" Target="../diagrams/layout2.xml"/><Relationship Id="rId7"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9.sv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Eunice Public School District</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92500" lnSpcReduction="20000"/>
          </a:bodyPr>
          <a:lstStyle/>
          <a:p>
            <a:pPr>
              <a:spcAft>
                <a:spcPts val="600"/>
              </a:spcAft>
            </a:pPr>
            <a:r>
              <a:rPr lang="en-US" dirty="0">
                <a:solidFill>
                  <a:schemeClr val="tx1"/>
                </a:solidFill>
              </a:rPr>
              <a:t>Culturally and Linguistically Responsive Framework</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a:t>CLR Framework</a:t>
            </a:r>
            <a:endParaRPr lang="en-US" dirty="0"/>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776248669"/>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Books">
            <a:extLst>
              <a:ext uri="{FF2B5EF4-FFF2-40B4-BE49-F238E27FC236}">
                <a16:creationId xmlns:a16="http://schemas.microsoft.com/office/drawing/2014/main" id="{CDA4B81C-EFAD-431A-AAF4-9A92D468847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120900" y="2971800"/>
            <a:ext cx="914400" cy="914400"/>
          </a:xfrm>
          <a:prstGeom prst="rect">
            <a:avLst/>
          </a:prstGeom>
        </p:spPr>
      </p:pic>
      <p:pic>
        <p:nvPicPr>
          <p:cNvPr id="7" name="Graphic 6" descr="Schoolhouse">
            <a:extLst>
              <a:ext uri="{FF2B5EF4-FFF2-40B4-BE49-F238E27FC236}">
                <a16:creationId xmlns:a16="http://schemas.microsoft.com/office/drawing/2014/main" id="{417294B9-6772-4816-8E36-347183F7DD60}"/>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638800" y="2971800"/>
            <a:ext cx="914400" cy="914400"/>
          </a:xfrm>
          <a:prstGeom prst="rect">
            <a:avLst/>
          </a:prstGeom>
        </p:spPr>
      </p:pic>
      <p:pic>
        <p:nvPicPr>
          <p:cNvPr id="9" name="Graphic 8" descr="Classroom">
            <a:extLst>
              <a:ext uri="{FF2B5EF4-FFF2-40B4-BE49-F238E27FC236}">
                <a16:creationId xmlns:a16="http://schemas.microsoft.com/office/drawing/2014/main" id="{9AC27732-DD83-4CF1-8292-F6750B550619}"/>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9156700" y="3111500"/>
            <a:ext cx="914400" cy="914400"/>
          </a:xfrm>
          <a:prstGeom prst="rect">
            <a:avLst/>
          </a:prstGeom>
        </p:spPr>
      </p:pic>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a:t>CLR Framework</a:t>
            </a:r>
            <a:endParaRPr lang="en-US" dirty="0"/>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4074353893"/>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descr="Monthly calendar">
            <a:extLst>
              <a:ext uri="{FF2B5EF4-FFF2-40B4-BE49-F238E27FC236}">
                <a16:creationId xmlns:a16="http://schemas.microsoft.com/office/drawing/2014/main" id="{F9B16FA2-789E-419D-811B-0C3ACAA557C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2120900" y="3111500"/>
            <a:ext cx="914400" cy="914400"/>
          </a:xfrm>
          <a:prstGeom prst="rect">
            <a:avLst/>
          </a:prstGeom>
        </p:spPr>
      </p:pic>
    </p:spTree>
    <p:extLst>
      <p:ext uri="{BB962C8B-B14F-4D97-AF65-F5344CB8AC3E}">
        <p14:creationId xmlns:p14="http://schemas.microsoft.com/office/powerpoint/2010/main" val="306791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DDB1AB1-1D78-4C6D-98C3-AFAD894F7FE2}"/>
              </a:ext>
            </a:extLst>
          </p:cNvPr>
          <p:cNvSpPr>
            <a:spLocks noGrp="1"/>
          </p:cNvSpPr>
          <p:nvPr>
            <p:ph sz="half" idx="2"/>
          </p:nvPr>
        </p:nvSpPr>
        <p:spPr/>
        <p:txBody>
          <a:bodyPr>
            <a:normAutofit/>
          </a:bodyPr>
          <a:lstStyle/>
          <a:p>
            <a:pPr marL="0" indent="0">
              <a:buNone/>
            </a:pPr>
            <a:r>
              <a:rPr lang="en-US" dirty="0"/>
              <a:t>Equity Council; Goals, Strategies, Planning, Support. Activities, Staff member and Timeline:</a:t>
            </a:r>
          </a:p>
          <a:p>
            <a:r>
              <a:rPr lang="en-US" dirty="0"/>
              <a:t>Goal:  Bi-lingual books will be available in all subject areas through ordering during adoption periods.</a:t>
            </a:r>
          </a:p>
          <a:p>
            <a:r>
              <a:rPr lang="en-US" dirty="0"/>
              <a:t>Online book sources available in multiple language selections.</a:t>
            </a:r>
          </a:p>
          <a:p>
            <a:r>
              <a:rPr lang="en-US" dirty="0"/>
              <a:t>Bilingual library books available in all school libraries.</a:t>
            </a:r>
          </a:p>
          <a:p>
            <a:endParaRPr lang="en-US" dirty="0"/>
          </a:p>
        </p:txBody>
      </p:sp>
      <p:sp>
        <p:nvSpPr>
          <p:cNvPr id="9" name="Content Placeholder 8">
            <a:extLst>
              <a:ext uri="{FF2B5EF4-FFF2-40B4-BE49-F238E27FC236}">
                <a16:creationId xmlns:a16="http://schemas.microsoft.com/office/drawing/2014/main" id="{04FBC2A3-BF19-4874-8561-8AFC0C8EF14F}"/>
              </a:ext>
            </a:extLst>
          </p:cNvPr>
          <p:cNvSpPr>
            <a:spLocks noGrp="1"/>
          </p:cNvSpPr>
          <p:nvPr>
            <p:ph sz="half" idx="1"/>
          </p:nvPr>
        </p:nvSpPr>
        <p:spPr>
          <a:xfrm>
            <a:off x="447261" y="2237674"/>
            <a:ext cx="5282979" cy="3614485"/>
          </a:xfrm>
        </p:spPr>
        <p:txBody>
          <a:bodyPr>
            <a:noAutofit/>
          </a:bodyPr>
          <a:lstStyle/>
          <a:p>
            <a:r>
              <a:rPr lang="en-US" sz="900" dirty="0"/>
              <a:t>From Strategic Plan 2018 – 2020:</a:t>
            </a:r>
          </a:p>
          <a:p>
            <a:r>
              <a:rPr lang="en-US" sz="900" dirty="0"/>
              <a:t>What does this mean?		Curriculum  and  instructional  alignment  ensure  that  what  is  taught and how it is taught is thoughtfully planned and effectively executed  by  the  entire  instructional  staff.  What  students  learn,  how  they  learn  it,  and  when  they  learn  it  are  how  academic  expectations  can  be  raised  and  programs  and  lessons  which  are  meaningful  can  be  implemented  to  prepare  students  for  tomorrow’s world.</a:t>
            </a:r>
          </a:p>
          <a:p>
            <a:r>
              <a:rPr lang="en-US" sz="900" dirty="0"/>
              <a:t>Why is this important?		Aligning  the  instructional  program  district  wide  both  vertically  (the   entire   Pre-K   -   12   continuum)   and   horizontally   (within   grade levels) is the key to instructional excellence. Instructional alignment brings the entire system, from classroom to support to extracurricular, into a focused effort to attain a rigorous academic experience in which all students excel, and which raises academic achievement for all.</a:t>
            </a:r>
          </a:p>
          <a:p>
            <a:r>
              <a:rPr lang="en-US" sz="900" dirty="0">
                <a:effectLst/>
                <a:latin typeface="Arial" panose="020B0604020202020204" pitchFamily="34" charset="0"/>
              </a:rPr>
              <a:t>What we will do to address this focus area? 	Systemically measure, analyze, and act upon student learning data. Create leadership teams and content aligned teams to analyze data. Teams will create learning targets and pathways to achieve increases in academic achievement, revisiting progress with aligned short-cycle assessments or common formative assessments every 30-60-90 days. Commit time and resources for meaningful collaboration and high-quality professional development. Create differentiated and purposeful PLC calendar at each school campus. Invest in continued support for instructional coaching and feedback sessions. Provide high-quality educational opportunities in regards to course offerings. Increase the availability of higher-level course offering through: Recruitment of staff highly qualified to teach upper level courses Providing a variety of electives </a:t>
            </a:r>
            <a:endParaRPr lang="en-US" sz="900" dirty="0"/>
          </a:p>
        </p:txBody>
      </p:sp>
      <p:sp>
        <p:nvSpPr>
          <p:cNvPr id="11" name="Oval 10">
            <a:extLst>
              <a:ext uri="{FF2B5EF4-FFF2-40B4-BE49-F238E27FC236}">
                <a16:creationId xmlns:a16="http://schemas.microsoft.com/office/drawing/2014/main" id="{478E1A68-05BA-40B1-BAF6-6BFF56C55174}"/>
              </a:ext>
            </a:extLst>
          </p:cNvPr>
          <p:cNvSpPr/>
          <p:nvPr/>
        </p:nvSpPr>
        <p:spPr>
          <a:xfrm>
            <a:off x="1066800" y="419113"/>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3" name="Title 12">
            <a:extLst>
              <a:ext uri="{FF2B5EF4-FFF2-40B4-BE49-F238E27FC236}">
                <a16:creationId xmlns:a16="http://schemas.microsoft.com/office/drawing/2014/main" id="{01B927E8-D2C6-46DE-B431-D919CE4CB168}"/>
              </a:ext>
            </a:extLst>
          </p:cNvPr>
          <p:cNvSpPr>
            <a:spLocks noGrp="1"/>
          </p:cNvSpPr>
          <p:nvPr>
            <p:ph type="title"/>
          </p:nvPr>
        </p:nvSpPr>
        <p:spPr/>
        <p:txBody>
          <a:bodyPr/>
          <a:lstStyle/>
          <a:p>
            <a:r>
              <a:rPr lang="en-US" dirty="0"/>
              <a:t>		Curriculum</a:t>
            </a:r>
          </a:p>
        </p:txBody>
      </p:sp>
      <p:pic>
        <p:nvPicPr>
          <p:cNvPr id="17" name="Graphic 16" descr="Books">
            <a:extLst>
              <a:ext uri="{FF2B5EF4-FFF2-40B4-BE49-F238E27FC236}">
                <a16:creationId xmlns:a16="http://schemas.microsoft.com/office/drawing/2014/main" id="{C53B6209-A41E-4A06-ADD7-A3FD575963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518881" y="866076"/>
            <a:ext cx="914400" cy="914400"/>
          </a:xfrm>
          <a:prstGeom prst="rect">
            <a:avLst/>
          </a:prstGeom>
        </p:spPr>
      </p:pic>
    </p:spTree>
    <p:extLst>
      <p:ext uri="{BB962C8B-B14F-4D97-AF65-F5344CB8AC3E}">
        <p14:creationId xmlns:p14="http://schemas.microsoft.com/office/powerpoint/2010/main" val="128781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9EE19-282D-4037-8BD2-A0B20E192164}"/>
              </a:ext>
            </a:extLst>
          </p:cNvPr>
          <p:cNvSpPr>
            <a:spLocks noGrp="1"/>
          </p:cNvSpPr>
          <p:nvPr>
            <p:ph type="title"/>
          </p:nvPr>
        </p:nvSpPr>
        <p:spPr/>
        <p:txBody>
          <a:bodyPr/>
          <a:lstStyle/>
          <a:p>
            <a:r>
              <a:rPr lang="en-US" dirty="0"/>
              <a:t>		Learning Environment</a:t>
            </a:r>
          </a:p>
        </p:txBody>
      </p:sp>
      <p:sp>
        <p:nvSpPr>
          <p:cNvPr id="3" name="Content Placeholder 2">
            <a:extLst>
              <a:ext uri="{FF2B5EF4-FFF2-40B4-BE49-F238E27FC236}">
                <a16:creationId xmlns:a16="http://schemas.microsoft.com/office/drawing/2014/main" id="{D0839BD1-8BAF-44E3-8A79-8611999F9F6C}"/>
              </a:ext>
            </a:extLst>
          </p:cNvPr>
          <p:cNvSpPr>
            <a:spLocks noGrp="1"/>
          </p:cNvSpPr>
          <p:nvPr>
            <p:ph sz="half" idx="1"/>
          </p:nvPr>
        </p:nvSpPr>
        <p:spPr>
          <a:xfrm>
            <a:off x="1066800" y="2239825"/>
            <a:ext cx="4663440" cy="3749040"/>
          </a:xfrm>
        </p:spPr>
        <p:txBody>
          <a:bodyPr>
            <a:normAutofit fontScale="62500" lnSpcReduction="20000"/>
          </a:bodyPr>
          <a:lstStyle/>
          <a:p>
            <a:r>
              <a:rPr lang="en-US" sz="1800" dirty="0"/>
              <a:t>From Strategic Plan 2018 – 2020:</a:t>
            </a:r>
            <a:endParaRPr lang="en-US" dirty="0">
              <a:effectLst/>
              <a:latin typeface="Arial" panose="020B0604020202020204" pitchFamily="34" charset="0"/>
            </a:endParaRPr>
          </a:p>
          <a:p>
            <a:r>
              <a:rPr lang="en-US" dirty="0">
                <a:effectLst/>
                <a:latin typeface="Arial" panose="020B0604020202020204" pitchFamily="34" charset="0"/>
              </a:rPr>
              <a:t>What does this mean?			The buildings, grounds, and related infrastructure that comprise the Eunice Public Schools require continuous quality maintenance and planned replacement of obsolescence</a:t>
            </a:r>
          </a:p>
          <a:p>
            <a:r>
              <a:rPr lang="en-US" dirty="0">
                <a:effectLst/>
                <a:latin typeface="Arial" panose="020B0604020202020204" pitchFamily="34" charset="0"/>
              </a:rPr>
              <a:t>Why is this important?			A well-maintained, clean, and functional learning environment is a vital component of the educational process. An attractive classroom within a well-maintained building is an important component of educational success. The information technology infrastructure has emerged within the past decade as an equally critical element in an effective public-school system.</a:t>
            </a:r>
          </a:p>
          <a:p>
            <a:r>
              <a:rPr lang="en-US" dirty="0">
                <a:effectLst/>
                <a:latin typeface="Arial" panose="020B0604020202020204" pitchFamily="34" charset="0"/>
              </a:rPr>
              <a:t>What we will do to address this focus area: 	Secure the necessary votes to support the replacement of Caton Middle School. Provide and maintain clean, equitable, and well-repaired facilities. Provide training and support as needed to maintenance staff in order to set high standards in maintaining attractive, clean, and functional facilities. Provide contract services to support district maintenance efforts. </a:t>
            </a:r>
            <a:endParaRPr lang="en-US" dirty="0"/>
          </a:p>
        </p:txBody>
      </p:sp>
      <p:sp>
        <p:nvSpPr>
          <p:cNvPr id="4" name="Content Placeholder 3">
            <a:extLst>
              <a:ext uri="{FF2B5EF4-FFF2-40B4-BE49-F238E27FC236}">
                <a16:creationId xmlns:a16="http://schemas.microsoft.com/office/drawing/2014/main" id="{67ACEC1D-EAEF-433D-8DF7-60C8E14C0F0B}"/>
              </a:ext>
            </a:extLst>
          </p:cNvPr>
          <p:cNvSpPr>
            <a:spLocks noGrp="1"/>
          </p:cNvSpPr>
          <p:nvPr>
            <p:ph sz="half" idx="2"/>
          </p:nvPr>
        </p:nvSpPr>
        <p:spPr/>
        <p:txBody>
          <a:bodyPr>
            <a:normAutofit fontScale="62500" lnSpcReduction="20000"/>
          </a:bodyPr>
          <a:lstStyle/>
          <a:p>
            <a:r>
              <a:rPr lang="en-US" dirty="0"/>
              <a:t>Equity Council; Goals, Strategies, Planning, Support. Activities, Staff member and Timeline:</a:t>
            </a:r>
          </a:p>
          <a:p>
            <a:r>
              <a:rPr lang="en-US" dirty="0"/>
              <a:t>Goal is to provide safe, welcoming learning space with technology support for all students and staff.</a:t>
            </a:r>
          </a:p>
          <a:p>
            <a:r>
              <a:rPr lang="en-US" dirty="0"/>
              <a:t>Measures have been taken to upgrade the district Wi-Fi.</a:t>
            </a:r>
          </a:p>
          <a:p>
            <a:r>
              <a:rPr lang="en-US" dirty="0"/>
              <a:t>Our district will adhere to all health and safety guidelines put forth by the CDC and the State of New Mexico Mandates.</a:t>
            </a:r>
          </a:p>
          <a:p>
            <a:r>
              <a:rPr lang="en-US" dirty="0"/>
              <a:t>2020-2021 students will go 1 to 1 device learning with online and in-person options for safe learning.</a:t>
            </a:r>
          </a:p>
          <a:p>
            <a:r>
              <a:rPr lang="en-US" dirty="0" err="1"/>
              <a:t>Kagets</a:t>
            </a:r>
            <a:r>
              <a:rPr lang="en-US" dirty="0"/>
              <a:t> have been made available for portable hot-spots to provide Wi-Fi to underserved students and families.</a:t>
            </a:r>
          </a:p>
        </p:txBody>
      </p:sp>
      <p:pic>
        <p:nvPicPr>
          <p:cNvPr id="6" name="Picture 5">
            <a:extLst>
              <a:ext uri="{FF2B5EF4-FFF2-40B4-BE49-F238E27FC236}">
                <a16:creationId xmlns:a16="http://schemas.microsoft.com/office/drawing/2014/main" id="{D480BE7A-5630-45C0-8B98-BFB46F232BE1}"/>
              </a:ext>
            </a:extLst>
          </p:cNvPr>
          <p:cNvPicPr>
            <a:picLocks noChangeAspect="1"/>
          </p:cNvPicPr>
          <p:nvPr/>
        </p:nvPicPr>
        <p:blipFill>
          <a:blip r:embed="rId2"/>
          <a:stretch>
            <a:fillRect/>
          </a:stretch>
        </p:blipFill>
        <p:spPr>
          <a:xfrm>
            <a:off x="1066800" y="416963"/>
            <a:ext cx="1822862" cy="1822862"/>
          </a:xfrm>
          <a:prstGeom prst="rect">
            <a:avLst/>
          </a:prstGeom>
        </p:spPr>
      </p:pic>
      <p:pic>
        <p:nvPicPr>
          <p:cNvPr id="8" name="Picture 7">
            <a:extLst>
              <a:ext uri="{FF2B5EF4-FFF2-40B4-BE49-F238E27FC236}">
                <a16:creationId xmlns:a16="http://schemas.microsoft.com/office/drawing/2014/main" id="{5B62D41A-5123-4D44-92DA-28DFBDE88328}"/>
              </a:ext>
            </a:extLst>
          </p:cNvPr>
          <p:cNvPicPr>
            <a:picLocks noChangeAspect="1"/>
          </p:cNvPicPr>
          <p:nvPr/>
        </p:nvPicPr>
        <p:blipFill>
          <a:blip r:embed="rId3"/>
          <a:stretch>
            <a:fillRect/>
          </a:stretch>
        </p:blipFill>
        <p:spPr>
          <a:xfrm>
            <a:off x="1520991" y="869135"/>
            <a:ext cx="914479" cy="914479"/>
          </a:xfrm>
          <a:prstGeom prst="rect">
            <a:avLst/>
          </a:prstGeom>
        </p:spPr>
      </p:pic>
    </p:spTree>
    <p:extLst>
      <p:ext uri="{BB962C8B-B14F-4D97-AF65-F5344CB8AC3E}">
        <p14:creationId xmlns:p14="http://schemas.microsoft.com/office/powerpoint/2010/main" val="319240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DE809-97A6-4811-8D79-64777A629346}"/>
              </a:ext>
            </a:extLst>
          </p:cNvPr>
          <p:cNvSpPr>
            <a:spLocks noGrp="1"/>
          </p:cNvSpPr>
          <p:nvPr>
            <p:ph type="title"/>
          </p:nvPr>
        </p:nvSpPr>
        <p:spPr/>
        <p:txBody>
          <a:bodyPr/>
          <a:lstStyle/>
          <a:p>
            <a:r>
              <a:rPr lang="en-US" dirty="0"/>
              <a:t>		Instructional Delivery</a:t>
            </a:r>
          </a:p>
        </p:txBody>
      </p:sp>
      <p:sp>
        <p:nvSpPr>
          <p:cNvPr id="3" name="Content Placeholder 2">
            <a:extLst>
              <a:ext uri="{FF2B5EF4-FFF2-40B4-BE49-F238E27FC236}">
                <a16:creationId xmlns:a16="http://schemas.microsoft.com/office/drawing/2014/main" id="{47C6FA04-C220-40FB-9C12-86DE2C4BCC60}"/>
              </a:ext>
            </a:extLst>
          </p:cNvPr>
          <p:cNvSpPr>
            <a:spLocks noGrp="1"/>
          </p:cNvSpPr>
          <p:nvPr>
            <p:ph sz="half" idx="1"/>
          </p:nvPr>
        </p:nvSpPr>
        <p:spPr>
          <a:xfrm>
            <a:off x="1066801" y="2361537"/>
            <a:ext cx="4663440" cy="3749040"/>
          </a:xfrm>
        </p:spPr>
        <p:txBody>
          <a:bodyPr>
            <a:normAutofit fontScale="47500" lnSpcReduction="20000"/>
          </a:bodyPr>
          <a:lstStyle/>
          <a:p>
            <a:r>
              <a:rPr lang="en-US" sz="1800" dirty="0"/>
              <a:t>From Strategic Plan 2018 – 2020:</a:t>
            </a:r>
          </a:p>
          <a:p>
            <a:r>
              <a:rPr lang="en-US" dirty="0">
                <a:effectLst/>
                <a:latin typeface="Arial" panose="020B0604020202020204" pitchFamily="34" charset="0"/>
              </a:rPr>
              <a:t>What does this mean?		The Eunice Public Schools is committed to ensuring that every position is filled by the highest quality staff member. We are also committed to retaining these high-quality individuals for the benefit of each of our students. We also commit to continually develop the skills and competencies of each employee of the district.</a:t>
            </a:r>
          </a:p>
          <a:p>
            <a:r>
              <a:rPr lang="en-US" dirty="0">
                <a:effectLst/>
                <a:latin typeface="Arial" panose="020B0604020202020204" pitchFamily="34" charset="0"/>
              </a:rPr>
              <a:t>Why is this important?		Research unequivocally demonstrates the positive relationship between teacher quality and student achievement. Excellent teachers are necessary for creating excellent learners. At the same time, every staff position in a school district is important in providing the very best for each learner-from counselor to instructional assistant, from cafeteria worker to custodian, all play key roles in school district excellence. Retention is important so that consistency can be built upon and the cost of extensive entry training can be avoided. All staff can continue to grow and develop, modeling continual learning as a value to be emulated by students.</a:t>
            </a:r>
          </a:p>
          <a:p>
            <a:r>
              <a:rPr lang="en-US" dirty="0">
                <a:effectLst/>
                <a:latin typeface="Arial" panose="020B0604020202020204" pitchFamily="34" charset="0"/>
              </a:rPr>
              <a:t>What we will do to address this focus area: 	Implement a mentoring program integrated with a goal-oriented feedback system to provide performance feedback.  Create a support system utilizing instructional rounds where teachers spend time observing other teachers. Provide a yearly stipend for mentor services. Invest in continued Professional Development opportunities for all staff. Show appreciation via compensation and benefits by offering competitive salaries, COLA’s when possible, and tuition reimbursements. Work to recruit and hire from within since employees are already a good fit for the organization. Provide housing opportunities for new staff when possible. </a:t>
            </a:r>
          </a:p>
          <a:p>
            <a:endParaRPr lang="en-US" dirty="0"/>
          </a:p>
        </p:txBody>
      </p:sp>
      <p:sp>
        <p:nvSpPr>
          <p:cNvPr id="4" name="Content Placeholder 3">
            <a:extLst>
              <a:ext uri="{FF2B5EF4-FFF2-40B4-BE49-F238E27FC236}">
                <a16:creationId xmlns:a16="http://schemas.microsoft.com/office/drawing/2014/main" id="{9FE8C2F3-00D9-4A12-B5E8-DA1E10A68758}"/>
              </a:ext>
            </a:extLst>
          </p:cNvPr>
          <p:cNvSpPr>
            <a:spLocks noGrp="1"/>
          </p:cNvSpPr>
          <p:nvPr>
            <p:ph sz="half" idx="2"/>
          </p:nvPr>
        </p:nvSpPr>
        <p:spPr/>
        <p:txBody>
          <a:bodyPr>
            <a:normAutofit fontScale="47500" lnSpcReduction="20000"/>
          </a:bodyPr>
          <a:lstStyle/>
          <a:p>
            <a:r>
              <a:rPr lang="en-US" dirty="0"/>
              <a:t>Equity Council; Goals, Strategies, Planning, Support. Activities, Staff member and Timeline:</a:t>
            </a:r>
          </a:p>
          <a:p>
            <a:r>
              <a:rPr lang="en-US" dirty="0"/>
              <a:t>Goals:   Instructional Delivery will be presented to students with emphasis in the use of all learning modalities.  With research substantiated best practices and ongoing evolution of styles focusing on enhancing student metacognition.</a:t>
            </a:r>
          </a:p>
          <a:p>
            <a:r>
              <a:rPr lang="en-US" dirty="0"/>
              <a:t>To this end all students and staff will be enrolled in Google Classroom for continuing learning,</a:t>
            </a:r>
          </a:p>
          <a:p>
            <a:r>
              <a:rPr lang="en-US" dirty="0"/>
              <a:t>All staff are enrolled in SimpleK-12 for staff development.</a:t>
            </a:r>
          </a:p>
          <a:p>
            <a:r>
              <a:rPr lang="en-US" dirty="0"/>
              <a:t>Credit recovery and distance learning will be accessed through </a:t>
            </a:r>
            <a:r>
              <a:rPr lang="en-US" dirty="0" err="1"/>
              <a:t>Edunewity</a:t>
            </a:r>
            <a:r>
              <a:rPr lang="en-US" dirty="0"/>
              <a:t> courses available district wide.</a:t>
            </a:r>
          </a:p>
          <a:p>
            <a:endParaRPr lang="en-US" dirty="0"/>
          </a:p>
        </p:txBody>
      </p:sp>
      <p:sp>
        <p:nvSpPr>
          <p:cNvPr id="5" name="Oval 4">
            <a:extLst>
              <a:ext uri="{FF2B5EF4-FFF2-40B4-BE49-F238E27FC236}">
                <a16:creationId xmlns:a16="http://schemas.microsoft.com/office/drawing/2014/main" id="{3C631C49-3BF0-4FD2-B192-2E83C4040AED}"/>
              </a:ext>
            </a:extLst>
          </p:cNvPr>
          <p:cNvSpPr/>
          <p:nvPr/>
        </p:nvSpPr>
        <p:spPr>
          <a:xfrm>
            <a:off x="942710" y="419113"/>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pic>
        <p:nvPicPr>
          <p:cNvPr id="7" name="Picture 6">
            <a:extLst>
              <a:ext uri="{FF2B5EF4-FFF2-40B4-BE49-F238E27FC236}">
                <a16:creationId xmlns:a16="http://schemas.microsoft.com/office/drawing/2014/main" id="{302914E8-7BBD-4062-8CFE-A9B0349F43C4}"/>
              </a:ext>
            </a:extLst>
          </p:cNvPr>
          <p:cNvPicPr>
            <a:picLocks noChangeAspect="1"/>
          </p:cNvPicPr>
          <p:nvPr/>
        </p:nvPicPr>
        <p:blipFill>
          <a:blip r:embed="rId2"/>
          <a:stretch>
            <a:fillRect/>
          </a:stretch>
        </p:blipFill>
        <p:spPr>
          <a:xfrm>
            <a:off x="1394751" y="816147"/>
            <a:ext cx="914479" cy="914479"/>
          </a:xfrm>
          <a:prstGeom prst="rect">
            <a:avLst/>
          </a:prstGeom>
        </p:spPr>
      </p:pic>
    </p:spTree>
    <p:extLst>
      <p:ext uri="{BB962C8B-B14F-4D97-AF65-F5344CB8AC3E}">
        <p14:creationId xmlns:p14="http://schemas.microsoft.com/office/powerpoint/2010/main" val="188751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CCAF-04EF-46BD-8460-540E3D561C38}"/>
              </a:ext>
            </a:extLst>
          </p:cNvPr>
          <p:cNvSpPr>
            <a:spLocks noGrp="1"/>
          </p:cNvSpPr>
          <p:nvPr>
            <p:ph type="title"/>
          </p:nvPr>
        </p:nvSpPr>
        <p:spPr/>
        <p:txBody>
          <a:bodyPr/>
          <a:lstStyle/>
          <a:p>
            <a:r>
              <a:rPr lang="en-US" dirty="0"/>
              <a:t>		School Calendar</a:t>
            </a:r>
          </a:p>
        </p:txBody>
      </p:sp>
      <p:sp>
        <p:nvSpPr>
          <p:cNvPr id="3" name="Content Placeholder 2">
            <a:extLst>
              <a:ext uri="{FF2B5EF4-FFF2-40B4-BE49-F238E27FC236}">
                <a16:creationId xmlns:a16="http://schemas.microsoft.com/office/drawing/2014/main" id="{7D1F56D9-BD60-4FA3-B914-7D7416E4FE89}"/>
              </a:ext>
            </a:extLst>
          </p:cNvPr>
          <p:cNvSpPr>
            <a:spLocks noGrp="1"/>
          </p:cNvSpPr>
          <p:nvPr>
            <p:ph sz="half" idx="4294967295"/>
          </p:nvPr>
        </p:nvSpPr>
        <p:spPr>
          <a:xfrm>
            <a:off x="0" y="2332038"/>
            <a:ext cx="4664075" cy="3748087"/>
          </a:xfrm>
        </p:spPr>
        <p:txBody>
          <a:bodyPr>
            <a:normAutofit/>
          </a:bodyPr>
          <a:lstStyle/>
          <a:p>
            <a:endParaRPr lang="en-US" dirty="0"/>
          </a:p>
          <a:p>
            <a:endParaRPr lang="en-US" dirty="0"/>
          </a:p>
        </p:txBody>
      </p:sp>
      <p:pic>
        <p:nvPicPr>
          <p:cNvPr id="5" name="Picture 4">
            <a:extLst>
              <a:ext uri="{FF2B5EF4-FFF2-40B4-BE49-F238E27FC236}">
                <a16:creationId xmlns:a16="http://schemas.microsoft.com/office/drawing/2014/main" id="{EEF33CB9-B2B8-44FF-98F1-006C50F7E55A}"/>
              </a:ext>
            </a:extLst>
          </p:cNvPr>
          <p:cNvPicPr>
            <a:picLocks noChangeAspect="1"/>
          </p:cNvPicPr>
          <p:nvPr/>
        </p:nvPicPr>
        <p:blipFill>
          <a:blip r:embed="rId2"/>
          <a:stretch>
            <a:fillRect/>
          </a:stretch>
        </p:blipFill>
        <p:spPr>
          <a:xfrm>
            <a:off x="970378" y="416963"/>
            <a:ext cx="1822862" cy="1822862"/>
          </a:xfrm>
          <a:prstGeom prst="rect">
            <a:avLst/>
          </a:prstGeom>
        </p:spPr>
      </p:pic>
      <p:pic>
        <p:nvPicPr>
          <p:cNvPr id="7" name="Graphic 6" descr="Monthly calendar">
            <a:extLst>
              <a:ext uri="{FF2B5EF4-FFF2-40B4-BE49-F238E27FC236}">
                <a16:creationId xmlns:a16="http://schemas.microsoft.com/office/drawing/2014/main" id="{1E6A26BB-55B5-4C9D-BD46-3EC63D304C4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424609" y="871194"/>
            <a:ext cx="914400" cy="914400"/>
          </a:xfrm>
          <a:prstGeom prst="rect">
            <a:avLst/>
          </a:prstGeom>
        </p:spPr>
      </p:pic>
      <p:pic>
        <p:nvPicPr>
          <p:cNvPr id="9" name="Picture 8">
            <a:extLst>
              <a:ext uri="{FF2B5EF4-FFF2-40B4-BE49-F238E27FC236}">
                <a16:creationId xmlns:a16="http://schemas.microsoft.com/office/drawing/2014/main" id="{3F3A70BB-8DA8-4E28-9101-3D0829310CD2}"/>
              </a:ext>
            </a:extLst>
          </p:cNvPr>
          <p:cNvPicPr>
            <a:picLocks noChangeAspect="1"/>
          </p:cNvPicPr>
          <p:nvPr/>
        </p:nvPicPr>
        <p:blipFill>
          <a:blip r:embed="rId5"/>
          <a:stretch>
            <a:fillRect/>
          </a:stretch>
        </p:blipFill>
        <p:spPr>
          <a:xfrm>
            <a:off x="7311059" y="567081"/>
            <a:ext cx="4171950" cy="5648325"/>
          </a:xfrm>
          <a:prstGeom prst="rect">
            <a:avLst/>
          </a:prstGeom>
        </p:spPr>
      </p:pic>
    </p:spTree>
    <p:extLst>
      <p:ext uri="{BB962C8B-B14F-4D97-AF65-F5344CB8AC3E}">
        <p14:creationId xmlns:p14="http://schemas.microsoft.com/office/powerpoint/2010/main" val="1578166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950A-0228-4E04-AF35-199AB27D0868}"/>
              </a:ext>
            </a:extLst>
          </p:cNvPr>
          <p:cNvSpPr>
            <a:spLocks noGrp="1"/>
          </p:cNvSpPr>
          <p:nvPr>
            <p:ph type="title"/>
          </p:nvPr>
        </p:nvSpPr>
        <p:spPr/>
        <p:txBody>
          <a:bodyPr/>
          <a:lstStyle/>
          <a:p>
            <a:r>
              <a:rPr lang="en-US" dirty="0"/>
              <a:t>		Professional Development</a:t>
            </a:r>
          </a:p>
        </p:txBody>
      </p:sp>
      <p:sp>
        <p:nvSpPr>
          <p:cNvPr id="3" name="Content Placeholder 2">
            <a:extLst>
              <a:ext uri="{FF2B5EF4-FFF2-40B4-BE49-F238E27FC236}">
                <a16:creationId xmlns:a16="http://schemas.microsoft.com/office/drawing/2014/main" id="{A93F410F-E441-4CC1-8065-312E034D83AF}"/>
              </a:ext>
            </a:extLst>
          </p:cNvPr>
          <p:cNvSpPr>
            <a:spLocks noGrp="1"/>
          </p:cNvSpPr>
          <p:nvPr>
            <p:ph sz="half" idx="1"/>
          </p:nvPr>
        </p:nvSpPr>
        <p:spPr>
          <a:xfrm>
            <a:off x="1066800" y="2301819"/>
            <a:ext cx="4663440" cy="3749040"/>
          </a:xfrm>
        </p:spPr>
        <p:txBody>
          <a:bodyPr>
            <a:normAutofit fontScale="70000" lnSpcReduction="20000"/>
          </a:bodyPr>
          <a:lstStyle/>
          <a:p>
            <a:r>
              <a:rPr lang="en-US" sz="1800" dirty="0"/>
              <a:t>From Strategic Plan 2018 – 2020</a:t>
            </a:r>
          </a:p>
          <a:p>
            <a:r>
              <a:rPr lang="en-US" dirty="0">
                <a:effectLst/>
                <a:latin typeface="Arial" panose="020B0604020202020204" pitchFamily="34" charset="0"/>
              </a:rPr>
              <a:t>The school district will center its efforts on the following seven focus areas for the duration of this strategic plan:</a:t>
            </a:r>
          </a:p>
          <a:p>
            <a:r>
              <a:rPr lang="en-US" dirty="0">
                <a:effectLst/>
                <a:latin typeface="Arial" panose="020B0604020202020204" pitchFamily="34" charset="0"/>
              </a:rPr>
              <a:t>Aligned Instructional Focus:</a:t>
            </a:r>
          </a:p>
          <a:p>
            <a:pPr lvl="1"/>
            <a:r>
              <a:rPr lang="en-US" dirty="0">
                <a:effectLst/>
                <a:latin typeface="Arial" panose="020B0604020202020204" pitchFamily="34" charset="0"/>
              </a:rPr>
              <a:t>Facilities and Infrastructure</a:t>
            </a:r>
          </a:p>
          <a:p>
            <a:pPr lvl="1"/>
            <a:r>
              <a:rPr lang="en-US" dirty="0">
                <a:effectLst/>
                <a:latin typeface="Arial" panose="020B0604020202020204" pitchFamily="34" charset="0"/>
              </a:rPr>
              <a:t>Parent and Community Partnerships </a:t>
            </a:r>
          </a:p>
          <a:p>
            <a:pPr lvl="1"/>
            <a:r>
              <a:rPr lang="en-US" dirty="0">
                <a:effectLst/>
                <a:latin typeface="Arial" panose="020B0604020202020204" pitchFamily="34" charset="0"/>
              </a:rPr>
              <a:t>Fiscal Support</a:t>
            </a:r>
          </a:p>
          <a:p>
            <a:pPr lvl="1"/>
            <a:r>
              <a:rPr lang="en-US" dirty="0">
                <a:effectLst/>
                <a:latin typeface="Arial" panose="020B0604020202020204" pitchFamily="34" charset="0"/>
              </a:rPr>
              <a:t>Recruiting, Retaining, and Developing Staff </a:t>
            </a:r>
          </a:p>
          <a:p>
            <a:pPr lvl="1"/>
            <a:r>
              <a:rPr lang="en-US" dirty="0">
                <a:effectLst/>
                <a:latin typeface="Arial" panose="020B0604020202020204" pitchFamily="34" charset="0"/>
              </a:rPr>
              <a:t>Discipline </a:t>
            </a:r>
          </a:p>
          <a:p>
            <a:pPr lvl="1"/>
            <a:r>
              <a:rPr lang="en-US" dirty="0">
                <a:effectLst/>
                <a:latin typeface="Arial" panose="020B0604020202020204" pitchFamily="34" charset="0"/>
              </a:rPr>
              <a:t>Safety</a:t>
            </a:r>
          </a:p>
          <a:p>
            <a:r>
              <a:rPr lang="en-US" dirty="0">
                <a:effectLst/>
                <a:latin typeface="Arial" panose="020B0604020202020204" pitchFamily="34" charset="0"/>
              </a:rPr>
              <a:t>The integration of our work in each of these seven focus areas will result in a strengthened instructional program for every student we serve, stronger and more positive relationships with our parents and the community to which we are responsible, and a more effective and collegial faculty and staff delivering those services</a:t>
            </a:r>
            <a:endParaRPr lang="en-US" dirty="0"/>
          </a:p>
        </p:txBody>
      </p:sp>
      <p:sp>
        <p:nvSpPr>
          <p:cNvPr id="4" name="Content Placeholder 3">
            <a:extLst>
              <a:ext uri="{FF2B5EF4-FFF2-40B4-BE49-F238E27FC236}">
                <a16:creationId xmlns:a16="http://schemas.microsoft.com/office/drawing/2014/main" id="{579FA66F-8575-43BA-873C-9D0B29451E59}"/>
              </a:ext>
            </a:extLst>
          </p:cNvPr>
          <p:cNvSpPr>
            <a:spLocks noGrp="1"/>
          </p:cNvSpPr>
          <p:nvPr>
            <p:ph sz="half" idx="2"/>
          </p:nvPr>
        </p:nvSpPr>
        <p:spPr/>
        <p:txBody>
          <a:bodyPr>
            <a:normAutofit fontScale="70000" lnSpcReduction="20000"/>
          </a:bodyPr>
          <a:lstStyle/>
          <a:p>
            <a:r>
              <a:rPr lang="en-US" dirty="0"/>
              <a:t>Equity Council; Goals, Strategies, Planning, Support. Activities, Staff member and Timeline:</a:t>
            </a:r>
          </a:p>
          <a:p>
            <a:r>
              <a:rPr lang="en-US" dirty="0"/>
              <a:t>Goals:  To provide professional development for all staff in working with underserved populations.</a:t>
            </a:r>
          </a:p>
          <a:p>
            <a:r>
              <a:rPr lang="en-US" dirty="0"/>
              <a:t>Access to Simple K-12 Professional Development for all Eunice personnel.</a:t>
            </a:r>
          </a:p>
          <a:p>
            <a:r>
              <a:rPr lang="en-US" dirty="0"/>
              <a:t>Training designed for the needs of our staff and students presented on a monthly basis.</a:t>
            </a:r>
          </a:p>
          <a:p>
            <a:endParaRPr lang="en-US" dirty="0"/>
          </a:p>
        </p:txBody>
      </p:sp>
      <p:sp>
        <p:nvSpPr>
          <p:cNvPr id="6" name="Oval 5">
            <a:extLst>
              <a:ext uri="{FF2B5EF4-FFF2-40B4-BE49-F238E27FC236}">
                <a16:creationId xmlns:a16="http://schemas.microsoft.com/office/drawing/2014/main" id="{693F13D9-13A9-4217-BD67-E4A353A40890}"/>
              </a:ext>
            </a:extLst>
          </p:cNvPr>
          <p:cNvSpPr/>
          <p:nvPr/>
        </p:nvSpPr>
        <p:spPr>
          <a:xfrm>
            <a:off x="1066800" y="419113"/>
            <a:ext cx="1818562" cy="1818562"/>
          </a:xfrm>
          <a:prstGeom prst="ellipse">
            <a:avLst/>
          </a:prstGeom>
          <a:solidFill>
            <a:srgbClr val="7030A0"/>
          </a:solidFill>
        </p:spPr>
        <p:style>
          <a:lnRef idx="0">
            <a:schemeClr val="lt1">
              <a:alpha val="0"/>
              <a:hueOff val="0"/>
              <a:satOff val="0"/>
              <a:lumOff val="0"/>
              <a:alphaOff val="0"/>
            </a:schemeClr>
          </a:lnRef>
          <a:fillRef idx="1">
            <a:scrgbClr r="0" g="0" b="0"/>
          </a:fillRef>
          <a:effectRef idx="0">
            <a:schemeClr val="accent3">
              <a:hueOff val="0"/>
              <a:satOff val="0"/>
              <a:lumOff val="0"/>
              <a:alphaOff val="0"/>
            </a:schemeClr>
          </a:effectRef>
          <a:fontRef idx="minor"/>
        </p:style>
      </p:sp>
      <p:pic>
        <p:nvPicPr>
          <p:cNvPr id="8" name="Picture 7">
            <a:extLst>
              <a:ext uri="{FF2B5EF4-FFF2-40B4-BE49-F238E27FC236}">
                <a16:creationId xmlns:a16="http://schemas.microsoft.com/office/drawing/2014/main" id="{5CE5F4AA-7B0C-466C-B994-E1D6C529000A}"/>
              </a:ext>
            </a:extLst>
          </p:cNvPr>
          <p:cNvPicPr>
            <a:picLocks noChangeAspect="1"/>
          </p:cNvPicPr>
          <p:nvPr/>
        </p:nvPicPr>
        <p:blipFill>
          <a:blip r:embed="rId2"/>
          <a:stretch>
            <a:fillRect/>
          </a:stretch>
        </p:blipFill>
        <p:spPr>
          <a:xfrm>
            <a:off x="1454828" y="807141"/>
            <a:ext cx="1042506" cy="1042506"/>
          </a:xfrm>
          <a:prstGeom prst="rect">
            <a:avLst/>
          </a:prstGeom>
        </p:spPr>
      </p:pic>
    </p:spTree>
    <p:extLst>
      <p:ext uri="{BB962C8B-B14F-4D97-AF65-F5344CB8AC3E}">
        <p14:creationId xmlns:p14="http://schemas.microsoft.com/office/powerpoint/2010/main" val="364391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DC15E-86F1-459A-BCFC-C49142D7D663}"/>
              </a:ext>
            </a:extLst>
          </p:cNvPr>
          <p:cNvSpPr>
            <a:spLocks noGrp="1"/>
          </p:cNvSpPr>
          <p:nvPr>
            <p:ph type="title"/>
          </p:nvPr>
        </p:nvSpPr>
        <p:spPr/>
        <p:txBody>
          <a:bodyPr/>
          <a:lstStyle/>
          <a:p>
            <a:r>
              <a:rPr lang="en-US" dirty="0"/>
              <a:t>		Family Engagement</a:t>
            </a:r>
          </a:p>
        </p:txBody>
      </p:sp>
      <p:sp>
        <p:nvSpPr>
          <p:cNvPr id="3" name="Content Placeholder 2">
            <a:extLst>
              <a:ext uri="{FF2B5EF4-FFF2-40B4-BE49-F238E27FC236}">
                <a16:creationId xmlns:a16="http://schemas.microsoft.com/office/drawing/2014/main" id="{4AF15E84-6690-4A43-9C04-6968885CA2A2}"/>
              </a:ext>
            </a:extLst>
          </p:cNvPr>
          <p:cNvSpPr>
            <a:spLocks noGrp="1"/>
          </p:cNvSpPr>
          <p:nvPr>
            <p:ph sz="half" idx="1"/>
          </p:nvPr>
        </p:nvSpPr>
        <p:spPr>
          <a:xfrm>
            <a:off x="1066800" y="2311842"/>
            <a:ext cx="4663440" cy="3749040"/>
          </a:xfrm>
        </p:spPr>
        <p:txBody>
          <a:bodyPr>
            <a:normAutofit fontScale="55000" lnSpcReduction="20000"/>
          </a:bodyPr>
          <a:lstStyle/>
          <a:p>
            <a:r>
              <a:rPr lang="en-US" sz="1800" dirty="0"/>
              <a:t>From Strategic Plan 2018 – 2020:</a:t>
            </a:r>
          </a:p>
          <a:p>
            <a:r>
              <a:rPr lang="en-US" dirty="0">
                <a:effectLst/>
                <a:latin typeface="Arial" panose="020B0604020202020204" pitchFamily="34" charset="0"/>
              </a:rPr>
              <a:t>What does this mean?	Public schools mean just that: schools funded by the public and pro-vided for the children of the public- our parents and our community. As stakeholders in the success of the school system, parents and com-munity play an important role in helping shape the school system and in the success of students enrolled in the Eunice Public Schools.</a:t>
            </a:r>
          </a:p>
          <a:p>
            <a:r>
              <a:rPr lang="en-US" dirty="0">
                <a:effectLst/>
                <a:latin typeface="Arial" panose="020B0604020202020204" pitchFamily="34" charset="0"/>
              </a:rPr>
              <a:t>Why is this important?		Our children are the embodiment of our community. Effective partnerships involve extensive two-way communication between and among all parties. The important role parents play in their children’s success in school is undeniable. The support the broader community provides the school district by way of funding and opportunities for students to experience the real world is also undeniable. The Eunice Public Schools is committed to building stronger and more effective partnerships with parents and the greater community in support of the success of every student.</a:t>
            </a:r>
          </a:p>
          <a:p>
            <a:r>
              <a:rPr lang="en-US" dirty="0">
                <a:effectLst/>
                <a:latin typeface="Arial" panose="020B0604020202020204" pitchFamily="34" charset="0"/>
              </a:rPr>
              <a:t>What we will do to address this focus area: 	Increase family and community participation in the educational process and the life of the schools. Broaden our students’ awareness of the responsibility to participate in their community. Develop stakeholders’ abilities to demonstrate respectful behavior.</a:t>
            </a:r>
            <a:endParaRPr lang="en-US" sz="1800" dirty="0"/>
          </a:p>
          <a:p>
            <a:endParaRPr lang="en-US" dirty="0"/>
          </a:p>
        </p:txBody>
      </p:sp>
      <p:sp>
        <p:nvSpPr>
          <p:cNvPr id="4" name="Content Placeholder 3">
            <a:extLst>
              <a:ext uri="{FF2B5EF4-FFF2-40B4-BE49-F238E27FC236}">
                <a16:creationId xmlns:a16="http://schemas.microsoft.com/office/drawing/2014/main" id="{4A0F146C-013A-4FCA-81C0-83B90F98028D}"/>
              </a:ext>
            </a:extLst>
          </p:cNvPr>
          <p:cNvSpPr>
            <a:spLocks noGrp="1"/>
          </p:cNvSpPr>
          <p:nvPr>
            <p:ph sz="half" idx="2"/>
          </p:nvPr>
        </p:nvSpPr>
        <p:spPr/>
        <p:txBody>
          <a:bodyPr>
            <a:normAutofit fontScale="55000" lnSpcReduction="20000"/>
          </a:bodyPr>
          <a:lstStyle/>
          <a:p>
            <a:r>
              <a:rPr lang="en-US" dirty="0"/>
              <a:t>Equity Council; Goals, Strategies, Planning, Support. Activities, Staff member and Timeline:</a:t>
            </a:r>
          </a:p>
          <a:p>
            <a:r>
              <a:rPr lang="en-US" dirty="0"/>
              <a:t>Goal:  To provide and open and transparent forum with the community and families of Eunice.</a:t>
            </a:r>
          </a:p>
          <a:p>
            <a:r>
              <a:rPr lang="en-US" dirty="0"/>
              <a:t>Eunice will have a social media presence with a school webpage and Facebook page.</a:t>
            </a:r>
          </a:p>
          <a:p>
            <a:r>
              <a:rPr lang="en-US" dirty="0"/>
              <a:t>1 call service in Spanish and English.</a:t>
            </a:r>
          </a:p>
          <a:p>
            <a:r>
              <a:rPr lang="en-US" dirty="0"/>
              <a:t>Parent teacher contact days twice a year.  (Once per semester)</a:t>
            </a:r>
          </a:p>
          <a:p>
            <a:r>
              <a:rPr lang="en-US" dirty="0"/>
              <a:t>Distance Learning training for parents.</a:t>
            </a:r>
          </a:p>
          <a:p>
            <a:r>
              <a:rPr lang="en-US" dirty="0"/>
              <a:t>Posted school re-opening plan approved by school board and NMPED.  </a:t>
            </a:r>
          </a:p>
          <a:p>
            <a:r>
              <a:rPr lang="en-US" dirty="0"/>
              <a:t>Open-Door policy for all staff and administration.</a:t>
            </a:r>
          </a:p>
          <a:p>
            <a:endParaRPr lang="en-US" dirty="0"/>
          </a:p>
        </p:txBody>
      </p:sp>
      <p:sp>
        <p:nvSpPr>
          <p:cNvPr id="5" name="Oval 4">
            <a:extLst>
              <a:ext uri="{FF2B5EF4-FFF2-40B4-BE49-F238E27FC236}">
                <a16:creationId xmlns:a16="http://schemas.microsoft.com/office/drawing/2014/main" id="{2318E6FF-636F-4024-82FB-88CEBC30E559}"/>
              </a:ext>
            </a:extLst>
          </p:cNvPr>
          <p:cNvSpPr/>
          <p:nvPr/>
        </p:nvSpPr>
        <p:spPr>
          <a:xfrm>
            <a:off x="1066800" y="419113"/>
            <a:ext cx="1818562" cy="1818562"/>
          </a:xfrm>
          <a:prstGeom prst="ellipse">
            <a:avLst/>
          </a:prstGeom>
          <a:solidFill>
            <a:srgbClr val="E147C0"/>
          </a:solidFill>
        </p:spPr>
        <p:style>
          <a:lnRef idx="0">
            <a:schemeClr val="lt1">
              <a:alpha val="0"/>
              <a:hueOff val="0"/>
              <a:satOff val="0"/>
              <a:lumOff val="0"/>
              <a:alphaOff val="0"/>
            </a:schemeClr>
          </a:lnRef>
          <a:fillRef idx="1">
            <a:scrgbClr r="0" g="0" b="0"/>
          </a:fillRef>
          <a:effectRef idx="0">
            <a:schemeClr val="accent4">
              <a:hueOff val="0"/>
              <a:satOff val="0"/>
              <a:lumOff val="0"/>
              <a:alphaOff val="0"/>
            </a:schemeClr>
          </a:effectRef>
          <a:fontRef idx="minor"/>
        </p:style>
      </p:sp>
      <p:pic>
        <p:nvPicPr>
          <p:cNvPr id="6" name="Picture 5">
            <a:extLst>
              <a:ext uri="{FF2B5EF4-FFF2-40B4-BE49-F238E27FC236}">
                <a16:creationId xmlns:a16="http://schemas.microsoft.com/office/drawing/2014/main" id="{FA11D300-D954-45A5-95A0-63318E6D7823}"/>
              </a:ext>
            </a:extLst>
          </p:cNvPr>
          <p:cNvPicPr>
            <a:picLocks noChangeAspect="1"/>
          </p:cNvPicPr>
          <p:nvPr/>
        </p:nvPicPr>
        <p:blipFill>
          <a:blip r:embed="rId2"/>
          <a:stretch>
            <a:fillRect/>
          </a:stretch>
        </p:blipFill>
        <p:spPr>
          <a:xfrm>
            <a:off x="1451779" y="709234"/>
            <a:ext cx="1048603" cy="1048603"/>
          </a:xfrm>
          <a:prstGeom prst="rect">
            <a:avLst/>
          </a:prstGeom>
        </p:spPr>
      </p:pic>
    </p:spTree>
    <p:extLst>
      <p:ext uri="{BB962C8B-B14F-4D97-AF65-F5344CB8AC3E}">
        <p14:creationId xmlns:p14="http://schemas.microsoft.com/office/powerpoint/2010/main" val="970972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228C0C-F774-4270-99CB-314B07EBFBE7}">
  <ds:schemaRefs>
    <ds:schemaRef ds:uri="http://schemas.microsoft.com/office/2006/metadata/properties"/>
    <ds:schemaRef ds:uri="http://purl.org/dc/terms/"/>
    <ds:schemaRef ds:uri="http://purl.org/dc/elements/1.1/"/>
    <ds:schemaRef ds:uri="http://schemas.microsoft.com/office/infopath/2007/PartnerControls"/>
    <ds:schemaRef ds:uri="http://purl.org/dc/dcmitype/"/>
    <ds:schemaRef ds:uri="http://schemas.microsoft.com/office/2006/documentManagement/types"/>
    <ds:schemaRef ds:uri="http://www.w3.org/XML/1998/namespace"/>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E4487CEA-7875-4327-875F-CA3B32E80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45B92C-4D89-4324-B52D-E1F5F627B7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{7B11441A-421F-4B65-9CB1-6298B78F5035}tf78438558_wac</Template>
  <TotalTime>0</TotalTime>
  <Words>1517</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Garamond</vt:lpstr>
      <vt:lpstr>SavonVTI</vt:lpstr>
      <vt:lpstr>Eunice Public School District</vt:lpstr>
      <vt:lpstr>CLR Framework</vt:lpstr>
      <vt:lpstr>CLR Framework</vt:lpstr>
      <vt:lpstr>  Curriculum</vt:lpstr>
      <vt:lpstr>  Learning Environment</vt:lpstr>
      <vt:lpstr>  Instructional Delivery</vt:lpstr>
      <vt:lpstr>  School Calendar</vt:lpstr>
      <vt:lpstr>  Professional Development</vt:lpstr>
      <vt:lpstr>  Family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2020-07-22T15:04:41Z</dcterms:created>
  <dcterms:modified xsi:type="dcterms:W3CDTF">2021-05-03T16:51:49Z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